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9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2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36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73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78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83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5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45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00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53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03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59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6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0D959-F1D6-4026-914D-1C25A471330F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4448-E3C1-4103-9B67-E5A6632E4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35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feld 1"/>
          <p:cNvSpPr txBox="1">
            <a:spLocks noChangeArrowheads="1"/>
          </p:cNvSpPr>
          <p:nvPr/>
        </p:nvSpPr>
        <p:spPr bwMode="auto">
          <a:xfrm>
            <a:off x="2019300" y="1581151"/>
            <a:ext cx="8318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latin typeface="Calibri" pitchFamily="34" charset="0"/>
              </a:rPr>
              <a:t>Wenn die Zahlenwerte eines Merkmals stark streuen oder die Häufigkeiten der einzelnen Werte nur klein sind, ist es oft sinnvoll eine Klasseneinteilung  vorzunehmen.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2017862" y="5084764"/>
            <a:ext cx="8272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latin typeface="Calibri" pitchFamily="34" charset="0"/>
              </a:rPr>
              <a:t>Für weitere Rechnungen wird oft die Klassenmitte als Repräsentant der Klasse gewählt.</a:t>
            </a: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2007229" y="5994400"/>
            <a:ext cx="825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Durchschnittsgröße:		Frauen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1,69</a:t>
            </a:r>
            <a:r>
              <a:rPr lang="de-DE" sz="2400" dirty="0">
                <a:latin typeface="Calibri" pitchFamily="34" charset="0"/>
              </a:rPr>
              <a:t>	Männer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1,83</a:t>
            </a:r>
            <a:endParaRPr lang="de-DE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2" name="Textfeld 14"/>
          <p:cNvSpPr txBox="1">
            <a:spLocks noChangeArrowheads="1"/>
          </p:cNvSpPr>
          <p:nvPr/>
        </p:nvSpPr>
        <p:spPr bwMode="auto">
          <a:xfrm>
            <a:off x="1927225" y="1031876"/>
            <a:ext cx="8377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>
                <a:latin typeface="Calibri" pitchFamily="34" charset="0"/>
              </a:rPr>
              <a:t>Klasseneinteilungen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/>
          </p:nvPr>
        </p:nvGraphicFramePr>
        <p:xfrm>
          <a:off x="2105026" y="2849563"/>
          <a:ext cx="8250857" cy="202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7760"/>
                <a:gridCol w="833097"/>
                <a:gridCol w="1188000"/>
                <a:gridCol w="1188000"/>
                <a:gridCol w="1188000"/>
                <a:gridCol w="1188000"/>
                <a:gridCol w="82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Körpergröße in m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&lt; 1,50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[1,50,</a:t>
                      </a:r>
                      <a:r>
                        <a:rPr lang="de-DE" sz="1700" baseline="0" dirty="0" smtClean="0"/>
                        <a:t> 1,60)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[1,60, 1,70)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[1,70, 1,80)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[1,80, 1,90]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&gt; 1,90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Häufigkeit</a:t>
                      </a:r>
                      <a:br>
                        <a:rPr lang="de-DE" dirty="0" smtClean="0"/>
                      </a:br>
                      <a:r>
                        <a:rPr lang="de-DE" dirty="0" smtClean="0"/>
                        <a:t> Frauen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Häufigkeit Männer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Klassenmitte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1,55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1,65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1,75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1,85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1,95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7691" name="Text Box 9"/>
          <p:cNvSpPr txBox="1">
            <a:spLocks noChangeArrowheads="1"/>
          </p:cNvSpPr>
          <p:nvPr/>
        </p:nvSpPr>
        <p:spPr bwMode="auto">
          <a:xfrm>
            <a:off x="1993901" y="358775"/>
            <a:ext cx="82454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sz="2000">
                <a:latin typeface="Calibri" pitchFamily="34" charset="0"/>
              </a:rPr>
              <a:t>Kapitel 8.1 Auswertung statistischer Daten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9025C-3879-4051-93C4-F64592537820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51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9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Textfeld 7"/>
          <p:cNvSpPr txBox="1">
            <a:spLocks noChangeArrowheads="1"/>
          </p:cNvSpPr>
          <p:nvPr/>
        </p:nvSpPr>
        <p:spPr bwMode="auto">
          <a:xfrm>
            <a:off x="1927225" y="1042989"/>
            <a:ext cx="83772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>
                <a:latin typeface="Calibri" pitchFamily="34" charset="0"/>
              </a:rPr>
              <a:t>Median, Spannweite, Halbweite </a:t>
            </a:r>
          </a:p>
        </p:txBody>
      </p:sp>
      <p:sp>
        <p:nvSpPr>
          <p:cNvPr id="36872" name="Rechteck 9"/>
          <p:cNvSpPr>
            <a:spLocks noChangeArrowheads="1"/>
          </p:cNvSpPr>
          <p:nvPr/>
        </p:nvSpPr>
        <p:spPr bwMode="auto">
          <a:xfrm>
            <a:off x="1844675" y="1568451"/>
            <a:ext cx="8528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>
                <a:latin typeface="Calibri" pitchFamily="34" charset="0"/>
              </a:rPr>
              <a:t>Körpergrößen der Gruppe (Frauen, Männer)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5543107" y="4011614"/>
            <a:ext cx="4761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Spannweite</a:t>
            </a:r>
            <a:r>
              <a:rPr lang="de-DE" sz="2400" dirty="0">
                <a:latin typeface="Calibri" pitchFamily="34" charset="0"/>
              </a:rPr>
              <a:t>:  </a:t>
            </a:r>
            <a:r>
              <a:rPr lang="de-DE" sz="2400" i="1" dirty="0" err="1">
                <a:latin typeface="Calibri" pitchFamily="34" charset="0"/>
              </a:rPr>
              <a:t>d</a:t>
            </a:r>
            <a:r>
              <a:rPr lang="de-DE" sz="2400" i="1" baseline="-25000" dirty="0" err="1">
                <a:latin typeface="Calibri" pitchFamily="34" charset="0"/>
              </a:rPr>
              <a:t>F</a:t>
            </a:r>
            <a:r>
              <a:rPr lang="de-DE" sz="2400" dirty="0">
                <a:latin typeface="Calibri" pitchFamily="34" charset="0"/>
              </a:rPr>
              <a:t> =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1,83 – 1,52 = 0,31</a:t>
            </a:r>
            <a:endParaRPr lang="de-DE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2012950" y="5178426"/>
            <a:ext cx="3441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unterer Viertelwert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1,645</a:t>
            </a:r>
          </a:p>
          <a:p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	           1,78</a:t>
            </a:r>
            <a:endParaRPr lang="de-DE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5994401" y="5194301"/>
            <a:ext cx="35784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oberer Viertelwert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1,73</a:t>
            </a:r>
            <a:br>
              <a:rPr lang="de-DE" sz="2400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            		         1,855</a:t>
            </a:r>
            <a:endParaRPr lang="de-DE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2012950" y="5918201"/>
            <a:ext cx="413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Halbweite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1,73 – 1,645 = 0,85</a:t>
            </a:r>
            <a:br>
              <a:rPr lang="de-DE" sz="2400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	       1,855 – 1,73 = 1,25</a:t>
            </a:r>
            <a:endParaRPr lang="de-DE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2105026" y="2109788"/>
          <a:ext cx="8250857" cy="165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7760"/>
                <a:gridCol w="833097"/>
                <a:gridCol w="1188000"/>
                <a:gridCol w="1188000"/>
                <a:gridCol w="1188000"/>
                <a:gridCol w="1188000"/>
                <a:gridCol w="82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Körpergröße in m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&lt; 1,50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[1,50,</a:t>
                      </a:r>
                      <a:r>
                        <a:rPr lang="de-DE" sz="1700" baseline="0" dirty="0" smtClean="0"/>
                        <a:t> 1,60)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[1,60, 1,70)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[1,70, 1,80)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[1,80, 1,90]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&gt; 1,90</a:t>
                      </a:r>
                      <a:endParaRPr lang="de-DE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absolute             F Häufigkeit         M  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relative              F Häufigkeit         M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>
            <p:extLst/>
          </p:nvPr>
        </p:nvGraphicFramePr>
        <p:xfrm>
          <a:off x="3716338" y="4144632"/>
          <a:ext cx="121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rmel" r:id="rId3" imgW="1218960" imgH="419040" progId="Equation.3">
                  <p:embed/>
                </p:oleObj>
              </mc:Choice>
              <mc:Fallback>
                <p:oleObj name="Formel" r:id="rId3" imgW="1218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44632"/>
                        <a:ext cx="1219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6059489" y="5908676"/>
            <a:ext cx="4313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latin typeface="Calibri" pitchFamily="34" charset="0"/>
              </a:rPr>
              <a:t>Veranschaulichung </a:t>
            </a:r>
            <a:r>
              <a:rPr lang="de-DE" sz="2400" dirty="0">
                <a:latin typeface="Calibri" pitchFamily="34" charset="0"/>
              </a:rPr>
              <a:t>mit Boxplot</a:t>
            </a:r>
            <a:br>
              <a:rPr lang="de-DE" sz="2400" dirty="0">
                <a:latin typeface="Calibri" pitchFamily="34" charset="0"/>
              </a:rPr>
            </a:br>
            <a:r>
              <a:rPr lang="de-DE" sz="2400" dirty="0">
                <a:latin typeface="Calibri" pitchFamily="34" charset="0"/>
              </a:rPr>
              <a:t>(</a:t>
            </a:r>
            <a:r>
              <a:rPr lang="de-DE" sz="2400" i="1" dirty="0" err="1">
                <a:latin typeface="Calibri" pitchFamily="34" charset="0"/>
              </a:rPr>
              <a:t>x</a:t>
            </a:r>
            <a:r>
              <a:rPr lang="de-DE" sz="2400" baseline="-25000" dirty="0" err="1">
                <a:latin typeface="Calibri" pitchFamily="34" charset="0"/>
              </a:rPr>
              <a:t>min</a:t>
            </a:r>
            <a:r>
              <a:rPr lang="de-DE" sz="2400" dirty="0">
                <a:latin typeface="Calibri" pitchFamily="34" charset="0"/>
              </a:rPr>
              <a:t>, </a:t>
            </a:r>
            <a:r>
              <a:rPr lang="de-DE" sz="2400" i="1" dirty="0" err="1">
                <a:latin typeface="Calibri" pitchFamily="34" charset="0"/>
              </a:rPr>
              <a:t>x</a:t>
            </a:r>
            <a:r>
              <a:rPr lang="de-DE" sz="2400" baseline="-25000" dirty="0" err="1">
                <a:latin typeface="Calibri" pitchFamily="34" charset="0"/>
              </a:rPr>
              <a:t>max</a:t>
            </a:r>
            <a:r>
              <a:rPr lang="de-DE" sz="2400" dirty="0">
                <a:latin typeface="Calibri" pitchFamily="34" charset="0"/>
              </a:rPr>
              <a:t>,    , </a:t>
            </a:r>
            <a:r>
              <a:rPr lang="de-DE" sz="2400" i="1" dirty="0">
                <a:latin typeface="Calibri" pitchFamily="34" charset="0"/>
              </a:rPr>
              <a:t>x</a:t>
            </a:r>
            <a:r>
              <a:rPr lang="de-DE" sz="2400" baseline="-25000" dirty="0">
                <a:latin typeface="Calibri" pitchFamily="34" charset="0"/>
              </a:rPr>
              <a:t>1/4</a:t>
            </a:r>
            <a:r>
              <a:rPr lang="de-DE" sz="2400" i="1" dirty="0">
                <a:latin typeface="Calibri" pitchFamily="34" charset="0"/>
              </a:rPr>
              <a:t>, x</a:t>
            </a:r>
            <a:r>
              <a:rPr lang="de-DE" sz="2400" baseline="-25000" dirty="0">
                <a:latin typeface="Calibri" pitchFamily="34" charset="0"/>
              </a:rPr>
              <a:t>3/4</a:t>
            </a:r>
            <a:r>
              <a:rPr lang="de-DE" sz="2400" dirty="0">
                <a:latin typeface="Calibri" pitchFamily="34" charset="0"/>
              </a:rPr>
              <a:t>)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7440613" y="6372225"/>
          <a:ext cx="215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rmel" r:id="rId5" imgW="215640" imgH="266400" progId="Equation.3">
                  <p:embed/>
                </p:oleObj>
              </mc:Choice>
              <mc:Fallback>
                <p:oleObj name="Formel" r:id="rId5" imgW="215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613" y="6372225"/>
                        <a:ext cx="215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9" name="Text Box 9"/>
          <p:cNvSpPr txBox="1">
            <a:spLocks noChangeArrowheads="1"/>
          </p:cNvSpPr>
          <p:nvPr/>
        </p:nvSpPr>
        <p:spPr bwMode="auto">
          <a:xfrm>
            <a:off x="1993901" y="358775"/>
            <a:ext cx="82454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sz="2000">
                <a:latin typeface="Calibri" pitchFamily="34" charset="0"/>
              </a:rPr>
              <a:t>Kapitel 8.1 Auswertung statistischer Daten</a:t>
            </a: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F6775-9EA7-47CD-B3B4-48ED0732FD0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7171704" y="4584043"/>
            <a:ext cx="3023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i="1" dirty="0" err="1">
                <a:latin typeface="Calibri" pitchFamily="34" charset="0"/>
              </a:rPr>
              <a:t>d</a:t>
            </a:r>
            <a:r>
              <a:rPr lang="de-DE" sz="2400" i="1" baseline="-25000" dirty="0" err="1">
                <a:latin typeface="Calibri" pitchFamily="34" charset="0"/>
              </a:rPr>
              <a:t>M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>
                <a:latin typeface="Calibri" pitchFamily="34" charset="0"/>
              </a:rPr>
              <a:t>=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1,96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– </a:t>
            </a:r>
            <a:r>
              <a:rPr lang="de-DE" sz="2400" dirty="0">
                <a:solidFill>
                  <a:srgbClr val="FF0000"/>
                </a:solidFill>
                <a:latin typeface="Calibri" pitchFamily="34" charset="0"/>
              </a:rPr>
              <a:t>1,70 = 0,26</a:t>
            </a:r>
            <a:endParaRPr lang="de-DE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>
            <p:extLst/>
          </p:nvPr>
        </p:nvGraphicFramePr>
        <p:xfrm>
          <a:off x="2456486" y="4158433"/>
          <a:ext cx="1003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ormel" r:id="rId7" imgW="1002960" imgH="419040" progId="Equation.3">
                  <p:embed/>
                </p:oleObj>
              </mc:Choice>
              <mc:Fallback>
                <p:oleObj name="Formel" r:id="rId7" imgW="1002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486" y="4158433"/>
                        <a:ext cx="1003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r Verbinder 6"/>
          <p:cNvCxnSpPr/>
          <p:nvPr/>
        </p:nvCxnSpPr>
        <p:spPr>
          <a:xfrm>
            <a:off x="2980660" y="4521200"/>
            <a:ext cx="47912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4323900" y="4495952"/>
            <a:ext cx="611639" cy="70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36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4" grpId="0"/>
      <p:bldP spid="15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Breitbild</PresentationFormat>
  <Paragraphs>48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Formel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Schulz</dc:creator>
  <cp:lastModifiedBy> Wolfgang Schulz</cp:lastModifiedBy>
  <cp:revision>2</cp:revision>
  <dcterms:created xsi:type="dcterms:W3CDTF">2017-03-01T17:32:00Z</dcterms:created>
  <dcterms:modified xsi:type="dcterms:W3CDTF">2017-03-01T17:34:30Z</dcterms:modified>
</cp:coreProperties>
</file>